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Source Code Pro Light"/>
      <p:regular r:id="rId13"/>
      <p:bold r:id="rId14"/>
      <p:italic r:id="rId15"/>
      <p:boldItalic r:id="rId16"/>
    </p:embeddedFont>
    <p:embeddedFont>
      <p:font typeface="Source Code Pro"/>
      <p:regular r:id="rId17"/>
      <p:bold r:id="rId18"/>
      <p:italic r:id="rId19"/>
      <p:boldItalic r:id="rId20"/>
    </p:embeddedFont>
    <p:embeddedFont>
      <p:font typeface="Source Code Pro SemiBold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22" Type="http://schemas.openxmlformats.org/officeDocument/2006/relationships/font" Target="fonts/SourceCodeProSemiBold-bold.fntdata"/><Relationship Id="rId21" Type="http://schemas.openxmlformats.org/officeDocument/2006/relationships/font" Target="fonts/SourceCodeProSemiBold-regular.fntdata"/><Relationship Id="rId24" Type="http://schemas.openxmlformats.org/officeDocument/2006/relationships/font" Target="fonts/SourceCodeProSemiBold-boldItalic.fntdata"/><Relationship Id="rId23" Type="http://schemas.openxmlformats.org/officeDocument/2006/relationships/font" Target="fonts/SourceCodePro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Light-regular.fntdata"/><Relationship Id="rId12" Type="http://schemas.openxmlformats.org/officeDocument/2006/relationships/slide" Target="slides/slide7.xml"/><Relationship Id="rId15" Type="http://schemas.openxmlformats.org/officeDocument/2006/relationships/font" Target="fonts/SourceCodeProLight-italic.fntdata"/><Relationship Id="rId14" Type="http://schemas.openxmlformats.org/officeDocument/2006/relationships/font" Target="fonts/SourceCodeProLight-bold.fntdata"/><Relationship Id="rId17" Type="http://schemas.openxmlformats.org/officeDocument/2006/relationships/font" Target="fonts/SourceCodePro-regular.fntdata"/><Relationship Id="rId16" Type="http://schemas.openxmlformats.org/officeDocument/2006/relationships/font" Target="fonts/SourceCodeProLight-boldItalic.fntdata"/><Relationship Id="rId19" Type="http://schemas.openxmlformats.org/officeDocument/2006/relationships/font" Target="fonts/SourceCodePro-italic.fntdata"/><Relationship Id="rId18" Type="http://schemas.openxmlformats.org/officeDocument/2006/relationships/font" Target="fonts/SourceCodePr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98b7f58b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398b7f58b3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Slide" showMasterSp="0" type="title">
  <p:cSld name="TITL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694476" y="633122"/>
            <a:ext cx="10824659" cy="5365685"/>
            <a:chOff x="694478" y="633067"/>
            <a:chExt cx="9502817" cy="4706742"/>
          </a:xfrm>
        </p:grpSpPr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4" cy="4706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2"/>
            <p:cNvSpPr/>
            <p:nvPr/>
          </p:nvSpPr>
          <p:spPr>
            <a:xfrm>
              <a:off x="694478" y="5306991"/>
              <a:ext cx="9502800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3" cy="7219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1078287" y="831273"/>
            <a:ext cx="9119100" cy="341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ource Code Pro SemiBold"/>
              <a:buNone/>
              <a:defRPr i="0" sz="4400" u="none" cap="none" strike="noStrike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078286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273628" y="1213658"/>
            <a:ext cx="47019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5183187" y="311727"/>
            <a:ext cx="6735300" cy="5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273628" y="2057400"/>
            <a:ext cx="4701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22118" y="1197033"/>
            <a:ext cx="44499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/>
          <p:nvPr>
            <p:ph idx="2" type="pic"/>
          </p:nvPr>
        </p:nvSpPr>
        <p:spPr>
          <a:xfrm>
            <a:off x="5287096" y="238509"/>
            <a:ext cx="6582900" cy="5627400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09"/>
              </a:srgbClr>
            </a:outerShdw>
          </a:effectLst>
        </p:spPr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22118" y="2057400"/>
            <a:ext cx="4449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Content">
  <p:cSld name="Заголовок, подзаголовок и объект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58782" y="1397092"/>
            <a:ext cx="11196600" cy="4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●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4A7D1"/>
              </a:buClr>
              <a:buSzPts val="16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заголовок и Сравнение">
  <p:cSld name="Подзаголовок и Сравнение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273628" y="6434051"/>
            <a:ext cx="6324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58781" y="1770664"/>
            <a:ext cx="5508000" cy="4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6241899" y="1770664"/>
            <a:ext cx="5508000" cy="4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558782" y="1185979"/>
            <a:ext cx="1119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 пустой">
  <p:cSld name="Закрывающий слайд пуст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5410" y="2096584"/>
            <a:ext cx="1332001" cy="13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8526" y="2042584"/>
            <a:ext cx="4710384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7849902" y="2522519"/>
            <a:ext cx="3048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do.bmstu.ru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/>
          <p:nvPr/>
        </p:nvSpPr>
        <p:spPr>
          <a:xfrm flipH="1">
            <a:off x="10712020" y="2096584"/>
            <a:ext cx="130605" cy="1331535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7"/>
          <p:cNvGrpSpPr/>
          <p:nvPr/>
        </p:nvGrpSpPr>
        <p:grpSpPr>
          <a:xfrm>
            <a:off x="694478" y="633067"/>
            <a:ext cx="9502817" cy="4706742"/>
            <a:chOff x="694478" y="633067"/>
            <a:chExt cx="9502817" cy="4706742"/>
          </a:xfrm>
        </p:grpSpPr>
        <p:pic>
          <p:nvPicPr>
            <p:cNvPr id="40" name="Google Shape;4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4" cy="4706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7"/>
            <p:cNvSpPr/>
            <p:nvPr/>
          </p:nvSpPr>
          <p:spPr>
            <a:xfrm>
              <a:off x="694478" y="5306991"/>
              <a:ext cx="9502800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3" cy="72195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ctrTitle"/>
          </p:nvPr>
        </p:nvSpPr>
        <p:spPr>
          <a:xfrm>
            <a:off x="1078287" y="831273"/>
            <a:ext cx="91191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078286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58782" y="1778092"/>
            <a:ext cx="11196600" cy="4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58782" y="1185979"/>
            <a:ext cx="1119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>
  <p:cSld name="Заголовок, текст и объект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5183187" y="1301263"/>
            <a:ext cx="6735300" cy="4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273628" y="1301263"/>
            <a:ext cx="4784100" cy="4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0575" y="274575"/>
            <a:ext cx="2441700" cy="874800"/>
          </a:xfrm>
          <a:prstGeom prst="rect">
            <a:avLst/>
          </a:prstGeom>
          <a:solidFill>
            <a:srgbClr val="E6E7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61675" y="313625"/>
            <a:ext cx="2350949" cy="7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idx="1" type="body"/>
          </p:nvPr>
        </p:nvSpPr>
        <p:spPr>
          <a:xfrm>
            <a:off x="420566" y="1301777"/>
            <a:ext cx="11350800" cy="492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ource Code Pro SemiBold"/>
              <a:buChar char="●"/>
              <a:defRPr i="0" sz="2400" u="none" cap="none" strike="noStrike">
                <a:solidFill>
                  <a:schemeClr val="accent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3C47D"/>
              </a:buClr>
              <a:buSzPts val="2000"/>
              <a:buFont typeface="Source Code Pro SemiBold"/>
              <a:buChar char="●"/>
              <a:defRPr i="0" sz="2000" u="none" cap="none" strike="noStrike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4A7D6"/>
              </a:buClr>
              <a:buSzPts val="1600"/>
              <a:buFont typeface="Source Code Pro SemiBold"/>
              <a:buChar char="●"/>
              <a:defRPr i="0" sz="1600" u="none" cap="none" strike="noStrike">
                <a:solidFill>
                  <a:srgbClr val="B4A7D6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Source Code Pro SemiBold"/>
              <a:buChar char="●"/>
              <a:defRPr i="0" sz="1400" u="none" cap="none" strike="noStrike">
                <a:solidFill>
                  <a:srgbClr val="C27BA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ource Code Pro SemiBold"/>
              <a:buChar char="●"/>
              <a:defRPr i="0" sz="140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FFFF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3F3F3"/>
              </a:buClr>
              <a:buSzPts val="1350"/>
              <a:buFont typeface="Source Code Pro SemiBold"/>
              <a:buChar char="●"/>
              <a:defRPr i="0" sz="1350" u="none" cap="none" strike="noStrike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3248075" y="350475"/>
            <a:ext cx="8523300" cy="72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None/>
              <a:defRPr sz="32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0566" y="446017"/>
            <a:ext cx="2361603" cy="72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20566" y="1301777"/>
            <a:ext cx="11350800" cy="4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9.png"/><Relationship Id="rId12" Type="http://schemas.openxmlformats.org/officeDocument/2006/relationships/image" Target="../media/image16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1078275" y="831275"/>
            <a:ext cx="9119100" cy="28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Twentieth Century"/>
              <a:buNone/>
            </a:pPr>
            <a:r>
              <a:rPr lang="ru-RU" sz="3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ВЫПУСКНАЯ КВАЛИФИКАЦИОННАЯ РАБОТА</a:t>
            </a:r>
            <a:endParaRPr sz="3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Twentieth Century"/>
              <a:buNone/>
            </a:pPr>
            <a:r>
              <a:rPr lang="ru-RU" sz="2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по курсу </a:t>
            </a:r>
            <a:br>
              <a:rPr lang="ru-RU" sz="2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</a:br>
            <a:r>
              <a:rPr lang="ru-RU" sz="2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“Data Science 2022 4.0”</a:t>
            </a:r>
            <a:r>
              <a:rPr lang="ru-RU" sz="2600">
                <a:solidFill>
                  <a:srgbClr val="EEEEEE"/>
                </a:solidFill>
              </a:rPr>
              <a:t>.</a:t>
            </a:r>
            <a:endParaRPr sz="260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1078275" y="4940325"/>
            <a:ext cx="10428900" cy="101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25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Куринной Александр</a:t>
            </a:r>
            <a:endParaRPr sz="2500">
              <a:solidFill>
                <a:srgbClr val="EEEEEE"/>
              </a:solidFill>
            </a:endParaRPr>
          </a:p>
          <a:p>
            <a:pPr indent="-381000" lvl="0" marL="45720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25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Васильевич.</a:t>
            </a:r>
            <a:endParaRPr sz="250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3" name="Google Shape;73;p14"/>
          <p:cNvSpPr txBox="1"/>
          <p:nvPr>
            <p:ph type="ctrTitle"/>
          </p:nvPr>
        </p:nvSpPr>
        <p:spPr>
          <a:xfrm>
            <a:off x="988500" y="3926500"/>
            <a:ext cx="10428900" cy="101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2300">
                <a:solidFill>
                  <a:srgbClr val="EEEEEE"/>
                </a:solidFill>
              </a:rPr>
              <a:t>Способы прогнозирования конечных свойств новых композиционных материалов</a:t>
            </a:r>
            <a:r>
              <a:rPr lang="ru-RU" sz="2300">
                <a:solidFill>
                  <a:srgbClr val="EEEEEE"/>
                </a:solidFill>
              </a:rPr>
              <a:t> и разработка моделей</a:t>
            </a:r>
            <a:endParaRPr sz="23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2300">
                <a:solidFill>
                  <a:srgbClr val="EEEEEE"/>
                </a:solidFill>
              </a:rPr>
              <a:t>для выполнения прогнозов.</a:t>
            </a:r>
            <a:endParaRPr sz="23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585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Постановка задачи.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031900" y="1397100"/>
            <a:ext cx="10723500" cy="50370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latin typeface="Source Code Pro"/>
                <a:ea typeface="Source Code Pro"/>
                <a:cs typeface="Source Code Pro"/>
                <a:sym typeface="Source Code Pro"/>
              </a:rPr>
              <a:t>Цель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выпускной квалификационной работы: 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изучение способов прогнозирования конечных свойств новых композиционных материалов и разработка моделей для выполнения прогнозов.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38"/>
              <a:buFont typeface="Arial"/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Для достижения данной цели необходимо </a:t>
            </a:r>
            <a:r>
              <a:rPr lang="ru-RU" sz="1600">
                <a:solidFill>
                  <a:schemeClr val="accent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решение следующих </a:t>
            </a:r>
            <a:r>
              <a:rPr lang="ru-RU" sz="2000">
                <a:solidFill>
                  <a:schemeClr val="accent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задач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: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- </a:t>
            </a:r>
            <a:r>
              <a:rPr lang="ru-RU" sz="16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разработка </a:t>
            </a:r>
            <a:r>
              <a:rPr lang="ru-RU" sz="20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алгоритма машинного обучения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для прогноза значений модуля упругости при растяжении и прочности при растяжении;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- </a:t>
            </a:r>
            <a:r>
              <a:rPr lang="ru-RU" sz="16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разработка </a:t>
            </a:r>
            <a:r>
              <a:rPr lang="ru-RU" sz="20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нейронной сети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для рекомендации соотношения «матрица-наполнитель»;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Для задачи прогнозирования модуля упругости при растяжении и прочности при растяжении планируется рассмотреть следующие модели: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Метод К-ближайших соседей;				- Метод опорных векторов;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Линейная регрессия;					- 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Дерево принятия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решений;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AdaBoost; 								- Градиентный бустинг;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XGBoost; 								- Случайный лес;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19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-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Стохастический градиентный спуск;		- Метод регрессии «Lasso»;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Для построения рекомендательной нейронной сети планируется воспользоваться поиском по сетке с перекрестной проверкой;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>
            <a:off x="413875" y="1549225"/>
            <a:ext cx="331200" cy="4748763"/>
            <a:chOff x="413875" y="1535225"/>
            <a:chExt cx="331200" cy="1577400"/>
          </a:xfrm>
        </p:grpSpPr>
        <p:sp>
          <p:nvSpPr>
            <p:cNvPr id="82" name="Google Shape;82;p15"/>
            <p:cNvSpPr/>
            <p:nvPr/>
          </p:nvSpPr>
          <p:spPr>
            <a:xfrm>
              <a:off x="456025" y="1872575"/>
              <a:ext cx="284700" cy="1057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baseline="30000" lang="ru-RU" sz="3600">
                  <a:solidFill>
                    <a:srgbClr val="F3F3F3"/>
                  </a:solidFill>
                </a:rPr>
                <a:t>1</a:t>
              </a:r>
              <a:endParaRPr b="0" baseline="30000" i="0" sz="36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413875" y="1535225"/>
              <a:ext cx="331200" cy="1577400"/>
              <a:chOff x="413875" y="1535225"/>
              <a:chExt cx="331200" cy="1577400"/>
            </a:xfrm>
          </p:grpSpPr>
          <p:cxnSp>
            <p:nvCxnSpPr>
              <p:cNvPr id="84" name="Google Shape;84;p15"/>
              <p:cNvCxnSpPr/>
              <p:nvPr/>
            </p:nvCxnSpPr>
            <p:spPr>
              <a:xfrm rot="-5400000">
                <a:off x="-210425" y="2166875"/>
                <a:ext cx="1576200" cy="312900"/>
              </a:xfrm>
              <a:prstGeom prst="bentConnector3">
                <a:avLst>
                  <a:gd fmla="val 99941" name="adj1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5" name="Google Shape;85;p15"/>
              <p:cNvCxnSpPr/>
              <p:nvPr/>
            </p:nvCxnSpPr>
            <p:spPr>
              <a:xfrm flipH="1" rot="10800000">
                <a:off x="413875" y="3109625"/>
                <a:ext cx="331200" cy="3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141475" y="1245375"/>
            <a:ext cx="10723500" cy="5171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latin typeface="Source Code Pro"/>
                <a:ea typeface="Source Code Pro"/>
                <a:cs typeface="Source Code Pro"/>
                <a:sym typeface="Source Code Pro"/>
              </a:rPr>
              <a:t>Проведены следующие работы: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Первичный анализ исходного датасета, объединение файлов (inner). 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df.shape(); df.info(); df.isna().</a:t>
            </a:r>
            <a:r>
              <a:rPr lang="ru-RU" sz="10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(); df.nunique(); df.describe();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pd.merge() тип ‘inner’; 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Разведочный анализ предложенных данных: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Анализ неподготовленных данных (</a:t>
            </a:r>
            <a:r>
              <a:rPr lang="ru-RU" sz="12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профайлинг pandas/ipython, три метода оценки корреляции, анализ выбросов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 и принятие решения о дальнейшей предобработке данных;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ydata-profiling(); ProfileReport(); df.corr() method = </a:t>
            </a:r>
            <a:r>
              <a:rPr lang="ru-RU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'pearson/spearman/kendall'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df.mean(); df.median(); </a:t>
            </a:r>
            <a:r>
              <a:rPr lang="ru-RU" sz="10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0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Визуальная оценка (</a:t>
            </a:r>
            <a:r>
              <a:rPr lang="ru-RU" sz="12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гистограммы распределения каждой из переменной, диаграммы “ящик с усами”, попарные графики рассеяния точек, тепловая карта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;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Предобработка данных и их повторный анализ (</a:t>
            </a:r>
            <a:r>
              <a:rPr lang="ru-RU" sz="12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работа с шумами и выбросами, нормализация и стандартизация данных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</a:t>
            </a:r>
            <a:endParaRPr sz="14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z-оценка (</a:t>
            </a:r>
            <a:r>
              <a:rPr b="1" lang="ru-RU" sz="1000">
                <a:solidFill>
                  <a:srgbClr val="274E1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 = (X - μ) / σ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 IQR; sns.kdeplot(); </a:t>
            </a:r>
            <a:r>
              <a:rPr lang="ru-RU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scipy.stats.shapiro();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df.hist(); </a:t>
            </a:r>
            <a:r>
              <a:rPr lang="ru-RU" sz="10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QQ-графики; MinMaxScaler();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RobustScaler(); StandardScaler(); Normalizer();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Обучение и оценка точности ряда моделей для прогноза модуля упругости при растяжении и прочности при растяжении.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/ </a:t>
            </a:r>
            <a:r>
              <a:rPr lang="ru-RU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 Метод К-ближайших соседей; 2. Метод опорных векторов; 3. Линейная регрессия; 4. Дерево решений; 5. AdaBoost; 6. Градиентный бустинг; 7. XGBoost; 8. Случайный лес; 9. Стохастический градиентный спуск; 10. Метод регрессии «Lasso»;</a:t>
            </a:r>
            <a:r>
              <a:rPr lang="ru-RU" sz="16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Создание и оценка точности рекомендательной нейронной сети, по параметрам соотношения «матрица-наполнитель».</a:t>
            </a:r>
            <a:endParaRPr sz="1600">
              <a:solidFill>
                <a:srgbClr val="EEEEEE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600"/>
              <a:buFont typeface="Source Code Pro SemiBold"/>
              <a:buChar char="●"/>
            </a:pPr>
            <a:r>
              <a:rPr lang="ru-RU" sz="1600">
                <a:solidFill>
                  <a:srgbClr val="EEEEEE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Разработка приложения (flask/console), прогнозирующего соотношение «матрица-наполнитель».</a:t>
            </a:r>
            <a:endParaRPr sz="160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413875" y="1549225"/>
            <a:ext cx="331200" cy="4748763"/>
            <a:chOff x="413875" y="1535225"/>
            <a:chExt cx="331200" cy="1577400"/>
          </a:xfrm>
        </p:grpSpPr>
        <p:sp>
          <p:nvSpPr>
            <p:cNvPr id="93" name="Google Shape;93;p16"/>
            <p:cNvSpPr/>
            <p:nvPr/>
          </p:nvSpPr>
          <p:spPr>
            <a:xfrm>
              <a:off x="456025" y="1872575"/>
              <a:ext cx="284700" cy="1057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baseline="30000" lang="ru-RU" sz="3600">
                  <a:solidFill>
                    <a:srgbClr val="F3F3F3"/>
                  </a:solidFill>
                </a:rPr>
                <a:t>2</a:t>
              </a:r>
              <a:endParaRPr b="0" baseline="30000" i="0" sz="36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6"/>
            <p:cNvGrpSpPr/>
            <p:nvPr/>
          </p:nvGrpSpPr>
          <p:grpSpPr>
            <a:xfrm>
              <a:off x="413875" y="1535225"/>
              <a:ext cx="331200" cy="1577400"/>
              <a:chOff x="413875" y="1535225"/>
              <a:chExt cx="331200" cy="1577400"/>
            </a:xfrm>
          </p:grpSpPr>
          <p:cxnSp>
            <p:nvCxnSpPr>
              <p:cNvPr id="95" name="Google Shape;95;p16"/>
              <p:cNvCxnSpPr/>
              <p:nvPr/>
            </p:nvCxnSpPr>
            <p:spPr>
              <a:xfrm rot="-5400000">
                <a:off x="-210425" y="2166875"/>
                <a:ext cx="1576200" cy="312900"/>
              </a:xfrm>
              <a:prstGeom prst="bentConnector3">
                <a:avLst>
                  <a:gd fmla="val 99941" name="adj1"/>
                </a:avLst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96" name="Google Shape;96;p16"/>
              <p:cNvCxnSpPr/>
              <p:nvPr/>
            </p:nvCxnSpPr>
            <p:spPr>
              <a:xfrm flipH="1" rot="10800000">
                <a:off x="413875" y="3109625"/>
                <a:ext cx="331200" cy="3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</p:grpSp>
      <p:sp>
        <p:nvSpPr>
          <p:cNvPr id="97" name="Google Shape;97;p16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Проделанные работы.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800" y="1343225"/>
            <a:ext cx="3260451" cy="21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Ход работ.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5" y="1339994"/>
            <a:ext cx="4075651" cy="21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725" y="1340000"/>
            <a:ext cx="3766475" cy="2166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75" y="3592475"/>
            <a:ext cx="4075650" cy="2074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6250" y="2127750"/>
            <a:ext cx="3011549" cy="2288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1825" y="3048075"/>
            <a:ext cx="3712501" cy="24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4050" y="3592475"/>
            <a:ext cx="3201200" cy="207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6375" y="3741625"/>
            <a:ext cx="3201201" cy="2591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7700" y="4288525"/>
            <a:ext cx="3396175" cy="195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04675" y="2127750"/>
            <a:ext cx="3064826" cy="24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Приложения. Репозиторий.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391575"/>
            <a:ext cx="5275082" cy="341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5" y="3412375"/>
            <a:ext cx="5704149" cy="27776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100" y="1391575"/>
            <a:ext cx="5704151" cy="328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97700" y="1235850"/>
            <a:ext cx="11196600" cy="519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В ходе работы с использованием разработанных алгоритмов была проведена обработка экспериментальных данных модуля упругости при растяжении, прочности при растяжении и соотношения «матрица-наполнитель» с использованием языка программирования python.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Как показал анализ исходных данных, </a:t>
            </a:r>
            <a:r>
              <a:rPr lang="ru-RU" sz="1400">
                <a:solidFill>
                  <a:srgbClr val="9FC5E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корреляционная зависимость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между характеристиками композитов </a:t>
            </a:r>
            <a:r>
              <a:rPr lang="ru-RU" sz="1400">
                <a:solidFill>
                  <a:srgbClr val="9FC5E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крайне слабая и стремится к нулю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Этот факт непосредственно повлиял на результат работы регрессионных моделей. </a:t>
            </a:r>
            <a:r>
              <a:rPr lang="ru-RU" sz="1400">
                <a:solidFill>
                  <a:srgbClr val="93C47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Все использованные модели показали низкую прогнозирующую способность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Лучшим алгоритмом для прогноза модуля упругости при растяжении выбран AdaBoostRegressor, для прогнозирования прочности при растяжении – XGBRegressor.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Созданная для рекомендации соотношения «матрица-наполнитель» </a:t>
            </a:r>
            <a:r>
              <a:rPr lang="ru-RU" sz="1400">
                <a:solidFill>
                  <a:srgbClr val="D5A6BD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нейронная сеть также плохо справилась с поставленной задачей прогноза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Такие низкие показатели работы алгоритмов машинного обучения говорят о том, что прогнозирование свойств композиционных материалов – достаточно сложный процесс, требующий как знаний в области композиционных материалов, так и опыта в построении и использовании алгоритмов машинного обучения.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Полученный неудовлетворительный результат может также свидетельствовать о недостатках и ошибках в наборе исходных данных, недостаточно глубокой и детальной обработке данных, неточностях в выборе алгоритмов машинного обучения и их параметров.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5"/>
              <a:buNone/>
            </a:pP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Таким образом, для успешного решения задачи, поставленной в выпускной квалификационной работе, </a:t>
            </a:r>
            <a:r>
              <a:rPr lang="ru-RU" sz="140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необходимы более глубокие знания в области материаловедения и технологии конструкционных материалов, математического анализа и статистики, а также в области решения задач машинного обучения и обработки данных</a:t>
            </a:r>
            <a:r>
              <a:rPr lang="ru-RU" sz="14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 Более детальное изучение данных вопросов и консультация квалифицированных специалистов из указанных областей определенно положительно повлияют на уточнение подходов и оптимизацию алгоритмов для решения задачи прогнозирования конечных свойств композиционных материалов.</a:t>
            </a:r>
            <a:endParaRPr sz="14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059150" y="283075"/>
            <a:ext cx="8696100" cy="876600"/>
          </a:xfrm>
          <a:prstGeom prst="rect">
            <a:avLst/>
          </a:prstGeom>
          <a:solidFill>
            <a:srgbClr val="4858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[</a:t>
            </a:r>
            <a:r>
              <a:rPr b="1" lang="ru-RU" sz="32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Выводы.</a:t>
            </a:r>
            <a:r>
              <a:rPr b="1" lang="ru-RU" sz="3000">
                <a:solidFill>
                  <a:srgbClr val="F3F3F3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ru-RU" sz="4600">
                <a:solidFill>
                  <a:srgbClr val="F3F3F3"/>
                </a:solidFill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]</a:t>
            </a:r>
            <a:endParaRPr i="0" sz="4600" u="none" cap="none" strike="noStrike">
              <a:solidFill>
                <a:srgbClr val="F3F3F3"/>
              </a:solidFill>
              <a:highlight>
                <a:schemeClr val="dk1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yMainTheme_01">
  <a:themeElements>
    <a:clrScheme name="МГТУ10128">
      <a:dk1>
        <a:srgbClr val="48585C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